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95" r:id="rId3"/>
    <p:sldId id="262" r:id="rId4"/>
    <p:sldId id="260" r:id="rId5"/>
    <p:sldId id="263" r:id="rId6"/>
    <p:sldId id="281" r:id="rId7"/>
    <p:sldId id="264" r:id="rId8"/>
    <p:sldId id="296" r:id="rId9"/>
    <p:sldId id="297" r:id="rId10"/>
    <p:sldId id="298" r:id="rId11"/>
    <p:sldId id="299" r:id="rId12"/>
    <p:sldId id="300" r:id="rId13"/>
    <p:sldId id="301" r:id="rId14"/>
    <p:sldId id="285" r:id="rId15"/>
    <p:sldId id="29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4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6/27/2021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6/27/2021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forms.gle/U4Da9ykpniL3tpCd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78826" y="1"/>
            <a:ext cx="9222826" cy="6858000"/>
          </a:xfrm>
        </p:spPr>
      </p:pic>
      <p:sp>
        <p:nvSpPr>
          <p:cNvPr id="11" name="TextBox 10"/>
          <p:cNvSpPr txBox="1"/>
          <p:nvPr/>
        </p:nvSpPr>
        <p:spPr>
          <a:xfrm>
            <a:off x="685800" y="1143000"/>
            <a:ext cx="8077200" cy="1938992"/>
          </a:xfrm>
          <a:prstGeom prst="rect">
            <a:avLst/>
          </a:prstGeom>
          <a:solidFill>
            <a:schemeClr val="accent1">
              <a:lumMod val="75000"/>
            </a:schemeClr>
          </a:solid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Advertising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solidFill>
            <a:schemeClr val="accent2"/>
          </a:solid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Mr.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
        <p:nvSpPr>
          <p:cNvPr id="17409" name="Rectangle 1"/>
          <p:cNvSpPr>
            <a:spLocks noChangeArrowheads="1"/>
          </p:cNvSpPr>
          <p:nvPr/>
        </p:nvSpPr>
        <p:spPr bwMode="auto">
          <a:xfrm>
            <a:off x="0" y="3733800"/>
            <a:ext cx="9083577" cy="523220"/>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none" lIns="91440" tIns="45720" rIns="91440" bIns="45720" numCol="1" anchor="ctr" anchorCtr="0" compatLnSpc="1">
            <a:prstTxWarp prst="textNoShape">
              <a:avLst/>
            </a:prstTxWarp>
            <a:spAutoFit/>
          </a:bodyPr>
          <a:lstStyle/>
          <a:p>
            <a:r>
              <a:rPr lang="en-US" sz="2800" b="1" dirty="0" smtClean="0"/>
              <a:t>Chapter 4- Brand building and Special Purpose of Adverting </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76200"/>
            <a:ext cx="7924800" cy="954107"/>
          </a:xfrm>
          <a:prstGeom prst="rect">
            <a:avLst/>
          </a:prstGeom>
          <a:solidFill>
            <a:schemeClr val="accent2"/>
          </a:solidFill>
        </p:spPr>
        <p:txBody>
          <a:bodyPr wrap="square" rtlCol="0">
            <a:spAutoFit/>
          </a:bodyPr>
          <a:lstStyle/>
          <a:p>
            <a:pPr marL="514350" lvl="0" indent="-514350"/>
            <a:r>
              <a:rPr lang="en-US" sz="2800" b="1" dirty="0" smtClean="0">
                <a:solidFill>
                  <a:schemeClr val="bg1"/>
                </a:solidFill>
              </a:rPr>
              <a:t>6.Recyclable and recycled products:- It should Recyclable and recycled </a:t>
            </a:r>
          </a:p>
        </p:txBody>
      </p:sp>
      <p:sp>
        <p:nvSpPr>
          <p:cNvPr id="5" name="TextBox 4"/>
          <p:cNvSpPr txBox="1"/>
          <p:nvPr/>
        </p:nvSpPr>
        <p:spPr>
          <a:xfrm>
            <a:off x="762000" y="2209800"/>
            <a:ext cx="7924800" cy="310854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dirty="0" smtClean="0"/>
              <a:t>A company may say that its product is recyclable or recycled. Recyclable products are those which people can recycle the package or product after use. Recycled products are made with content that was kept out of - or diverted from - the trash either during the manufacturing process or after people used a product.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1815882"/>
          </a:xfrm>
          <a:prstGeom prst="rect">
            <a:avLst/>
          </a:prstGeom>
          <a:solidFill>
            <a:schemeClr val="accent2"/>
          </a:solidFill>
        </p:spPr>
        <p:txBody>
          <a:bodyPr wrap="square" rtlCol="0">
            <a:spAutoFit/>
          </a:bodyPr>
          <a:lstStyle/>
          <a:p>
            <a:pPr marL="514350" indent="-514350"/>
            <a:r>
              <a:rPr lang="en-US" sz="2800" b="1" dirty="0" smtClean="0">
                <a:solidFill>
                  <a:schemeClr val="bg1"/>
                </a:solidFill>
              </a:rPr>
              <a:t>7. Carbon offset claims:-Reduce green house effect.</a:t>
            </a:r>
          </a:p>
          <a:p>
            <a:pPr marL="514350" lvl="0" indent="-514350"/>
            <a:endParaRPr lang="en-US" sz="2800" dirty="0" smtClean="0">
              <a:solidFill>
                <a:schemeClr val="bg1"/>
              </a:solidFill>
            </a:endParaRPr>
          </a:p>
          <a:p>
            <a:pPr marL="514350" indent="-514350"/>
            <a:endParaRPr lang="en-US" sz="2800" b="1" dirty="0" smtClean="0">
              <a:solidFill>
                <a:schemeClr val="bg1"/>
              </a:solidFill>
            </a:endParaRPr>
          </a:p>
          <a:p>
            <a:pPr marL="514350" indent="-514350"/>
            <a:endParaRPr lang="en-US" sz="2800" b="1" dirty="0" smtClean="0">
              <a:solidFill>
                <a:schemeClr val="bg1"/>
              </a:solidFill>
            </a:endParaRPr>
          </a:p>
        </p:txBody>
      </p:sp>
      <p:sp>
        <p:nvSpPr>
          <p:cNvPr id="5" name="TextBox 4"/>
          <p:cNvSpPr txBox="1"/>
          <p:nvPr/>
        </p:nvSpPr>
        <p:spPr>
          <a:xfrm>
            <a:off x="838200" y="3505200"/>
            <a:ext cx="7924800" cy="267765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514350" indent="-514350"/>
            <a:r>
              <a:rPr lang="en-US" sz="2800" dirty="0" smtClean="0"/>
              <a:t>A company can make claims that it takes actions to reduce greenhouse gasses, like planting trees, or using green technology and can get credits for those "carbon offset activities.</a:t>
            </a:r>
          </a:p>
          <a:p>
            <a:r>
              <a:rPr lang="en-US" sz="2800" dirty="0" smtClean="0"/>
              <a:t/>
            </a:r>
            <a:br>
              <a:rPr lang="en-US" sz="2800" dirty="0" smtClean="0"/>
            </a:br>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6" y="0"/>
            <a:ext cx="9145486" cy="6858000"/>
          </a:xfrm>
        </p:spPr>
      </p:pic>
      <p:sp>
        <p:nvSpPr>
          <p:cNvPr id="4" name="TextBox 3"/>
          <p:cNvSpPr txBox="1"/>
          <p:nvPr/>
        </p:nvSpPr>
        <p:spPr>
          <a:xfrm>
            <a:off x="838200" y="1066800"/>
            <a:ext cx="7924800" cy="954107"/>
          </a:xfrm>
          <a:prstGeom prst="rect">
            <a:avLst/>
          </a:prstGeom>
          <a:solidFill>
            <a:schemeClr val="accent2"/>
          </a:solidFill>
        </p:spPr>
        <p:txBody>
          <a:bodyPr wrap="square" rtlCol="0">
            <a:spAutoFit/>
          </a:bodyPr>
          <a:lstStyle/>
          <a:p>
            <a:pPr marL="514350" lvl="0" indent="-514350"/>
            <a:r>
              <a:rPr lang="en-US" sz="2800" b="1" dirty="0" smtClean="0">
                <a:solidFill>
                  <a:schemeClr val="bg1"/>
                </a:solidFill>
              </a:rPr>
              <a:t>8.Renewable Claims :- Renewable material and renewable energy </a:t>
            </a:r>
          </a:p>
        </p:txBody>
      </p:sp>
      <p:sp>
        <p:nvSpPr>
          <p:cNvPr id="5" name="TextBox 4"/>
          <p:cNvSpPr txBox="1"/>
          <p:nvPr/>
        </p:nvSpPr>
        <p:spPr>
          <a:xfrm>
            <a:off x="609600" y="3505200"/>
            <a:ext cx="7924800"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dirty="0" smtClean="0"/>
              <a:t>A company may make claims that it uses Renewable Materials and Renewable Energy.</a:t>
            </a:r>
            <a:endParaRPr lang="en-US" sz="2800" b="1" dirty="0" smtClean="0">
              <a:solidFill>
                <a:schemeClr val="bg1"/>
              </a:solidFill>
            </a:endParaRP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04800" y="1153180"/>
            <a:ext cx="85344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b="1" dirty="0" smtClean="0"/>
              <a:t>Common Green Marketing/Advertising Claims</a:t>
            </a:r>
            <a:endParaRPr lang="en-US" sz="2800" dirty="0"/>
          </a:p>
        </p:txBody>
      </p:sp>
      <p:sp>
        <p:nvSpPr>
          <p:cNvPr id="4" name="TextBox 3"/>
          <p:cNvSpPr txBox="1"/>
          <p:nvPr/>
        </p:nvSpPr>
        <p:spPr>
          <a:xfrm>
            <a:off x="304800" y="1905000"/>
            <a:ext cx="8534400" cy="48320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514350" lvl="0" indent="-514350">
              <a:buFont typeface="+mj-lt"/>
              <a:buAutoNum type="arabicPeriod"/>
            </a:pPr>
            <a:r>
              <a:rPr lang="en-US" sz="2800" b="1" dirty="0" smtClean="0">
                <a:solidFill>
                  <a:schemeClr val="tx1"/>
                </a:solidFill>
              </a:rPr>
              <a:t>Free of claim:-  free of harmless and risk of life </a:t>
            </a:r>
          </a:p>
          <a:p>
            <a:pPr marL="514350" lvl="0" indent="-514350">
              <a:buFont typeface="+mj-lt"/>
              <a:buAutoNum type="arabicPeriod"/>
            </a:pPr>
            <a:r>
              <a:rPr lang="en-US" sz="2800" b="1" dirty="0" smtClean="0">
                <a:solidFill>
                  <a:schemeClr val="tx1"/>
                </a:solidFill>
              </a:rPr>
              <a:t>VOC-Free:- Volatile organic compound </a:t>
            </a:r>
          </a:p>
          <a:p>
            <a:pPr marL="514350" lvl="0" indent="-514350">
              <a:buFont typeface="+mj-lt"/>
              <a:buAutoNum type="arabicPeriod"/>
            </a:pPr>
            <a:r>
              <a:rPr lang="en-US" sz="2800" b="1" dirty="0" smtClean="0">
                <a:solidFill>
                  <a:schemeClr val="tx1"/>
                </a:solidFill>
              </a:rPr>
              <a:t>Non-Toxic:-  Safe for both human and environment </a:t>
            </a:r>
          </a:p>
          <a:p>
            <a:pPr marL="514350" lvl="0" indent="-514350">
              <a:buFont typeface="+mj-lt"/>
              <a:buAutoNum type="arabicPeriod"/>
            </a:pPr>
            <a:r>
              <a:rPr lang="en-US" sz="2800" b="1" dirty="0" smtClean="0">
                <a:solidFill>
                  <a:schemeClr val="tx1"/>
                </a:solidFill>
              </a:rPr>
              <a:t>Ozone friendly:- </a:t>
            </a:r>
          </a:p>
          <a:p>
            <a:pPr marL="514350" lvl="0" indent="-514350">
              <a:buFont typeface="+mj-lt"/>
              <a:buAutoNum type="arabicPeriod"/>
            </a:pPr>
            <a:r>
              <a:rPr lang="en-US" sz="2800" b="1" dirty="0" smtClean="0">
                <a:solidFill>
                  <a:schemeClr val="tx1"/>
                </a:solidFill>
              </a:rPr>
              <a:t>Biodegradable:- Products or packaging is biodegradable</a:t>
            </a:r>
          </a:p>
          <a:p>
            <a:pPr marL="514350" lvl="0" indent="-514350">
              <a:buFont typeface="+mj-lt"/>
              <a:buAutoNum type="arabicPeriod"/>
            </a:pPr>
            <a:r>
              <a:rPr lang="en-US" sz="2800" b="1" dirty="0" smtClean="0">
                <a:solidFill>
                  <a:schemeClr val="tx1"/>
                </a:solidFill>
              </a:rPr>
              <a:t>Recyclable and recycled products:- It should Recyclable and recycled </a:t>
            </a:r>
          </a:p>
          <a:p>
            <a:pPr marL="514350" lvl="0" indent="-514350">
              <a:buFont typeface="+mj-lt"/>
              <a:buAutoNum type="arabicPeriod"/>
            </a:pPr>
            <a:r>
              <a:rPr lang="en-US" sz="2800" b="1" dirty="0" smtClean="0">
                <a:solidFill>
                  <a:schemeClr val="tx1"/>
                </a:solidFill>
              </a:rPr>
              <a:t>Carbon offset claims:-Reduce green house effect.</a:t>
            </a:r>
          </a:p>
          <a:p>
            <a:pPr marL="514350" lvl="0" indent="-514350">
              <a:buFont typeface="+mj-lt"/>
              <a:buAutoNum type="arabicPeriod"/>
            </a:pPr>
            <a:r>
              <a:rPr lang="en-US" sz="2800" b="1" dirty="0" smtClean="0">
                <a:solidFill>
                  <a:schemeClr val="tx1"/>
                </a:solidFill>
              </a:rPr>
              <a:t>Renewable Claims :- Renewable material and renewable energy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4524315"/>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r>
              <a:rPr lang="en-US" sz="3600" smtClean="0">
                <a:hlinkClick r:id="rId3"/>
              </a:rPr>
              <a:t>https</a:t>
            </a:r>
            <a:r>
              <a:rPr lang="en-US" sz="3600" smtClean="0">
                <a:hlinkClick r:id="rId3"/>
              </a:rPr>
              <a:t>://</a:t>
            </a:r>
            <a:r>
              <a:rPr lang="en-US" sz="3600" smtClean="0">
                <a:hlinkClick r:id="rId3"/>
              </a:rPr>
              <a:t>forms.gle/U4Da9ykpniL3tpCdA</a:t>
            </a:r>
            <a:endParaRPr lang="en-US" sz="3600" smtClean="0"/>
          </a:p>
          <a:p>
            <a:endParaRPr lang="en-US" sz="3600" smtClean="0"/>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228600" y="533400"/>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latin typeface="Aharoni" pitchFamily="2" charset="-79"/>
                <a:cs typeface="Aharoni" pitchFamily="2" charset="-79"/>
              </a:rPr>
              <a:t> Write Meaning, Definition and Features of Advertising </a:t>
            </a:r>
          </a:p>
          <a:p>
            <a:pPr algn="ctr"/>
            <a:endParaRPr lang="en-US" sz="2400" b="1" dirty="0">
              <a:latin typeface="Aharoni" pitchFamily="2" charset="-79"/>
              <a:cs typeface="Aharoni" pitchFamily="2" charset="-79"/>
            </a:endParaRPr>
          </a:p>
        </p:txBody>
      </p:sp>
      <p:sp>
        <p:nvSpPr>
          <p:cNvPr id="4" name="TextBox 3"/>
          <p:cNvSpPr txBox="1"/>
          <p:nvPr/>
        </p:nvSpPr>
        <p:spPr>
          <a:xfrm>
            <a:off x="228600" y="1447800"/>
            <a:ext cx="8458200" cy="4893647"/>
          </a:xfrm>
          <a:prstGeom prst="rect">
            <a:avLst/>
          </a:prstGeom>
          <a:solidFill>
            <a:schemeClr val="accent2"/>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r>
              <a:rPr lang="en-US" sz="2400" dirty="0" smtClean="0">
                <a:solidFill>
                  <a:srgbClr val="FF0000"/>
                </a:solidFill>
                <a:latin typeface="Aharoni" pitchFamily="2" charset="-79"/>
                <a:cs typeface="Aharoni" pitchFamily="2" charset="-79"/>
              </a:rPr>
              <a:t>Meaning:- </a:t>
            </a:r>
            <a:r>
              <a:rPr lang="en-US" sz="2400" dirty="0" smtClean="0">
                <a:solidFill>
                  <a:schemeClr val="bg1"/>
                </a:solidFill>
              </a:rPr>
              <a:t>The word advertising comes from </a:t>
            </a:r>
            <a:r>
              <a:rPr lang="en-US" sz="2400" b="1" dirty="0" smtClean="0">
                <a:solidFill>
                  <a:srgbClr val="FFFF00"/>
                </a:solidFill>
              </a:rPr>
              <a:t>Latin word</a:t>
            </a:r>
            <a:r>
              <a:rPr lang="en-US" sz="2400" dirty="0" smtClean="0">
                <a:solidFill>
                  <a:srgbClr val="FFFF00"/>
                </a:solidFill>
              </a:rPr>
              <a:t> </a:t>
            </a:r>
            <a:r>
              <a:rPr lang="en-US" sz="2400" b="1" dirty="0" smtClean="0">
                <a:solidFill>
                  <a:srgbClr val="FFFF00"/>
                </a:solidFill>
              </a:rPr>
              <a:t>“</a:t>
            </a:r>
            <a:r>
              <a:rPr lang="en-US" sz="2400" b="1" dirty="0" err="1" smtClean="0">
                <a:solidFill>
                  <a:srgbClr val="FFFF00"/>
                </a:solidFill>
              </a:rPr>
              <a:t>Advertere</a:t>
            </a:r>
            <a:r>
              <a:rPr lang="en-US" sz="2400" b="1" dirty="0" smtClean="0">
                <a:solidFill>
                  <a:srgbClr val="FFFF00"/>
                </a:solidFill>
              </a:rPr>
              <a:t>”</a:t>
            </a:r>
            <a:r>
              <a:rPr lang="en-US" sz="2400" dirty="0" smtClean="0">
                <a:solidFill>
                  <a:srgbClr val="FFFF00"/>
                </a:solidFill>
              </a:rPr>
              <a:t> </a:t>
            </a:r>
            <a:r>
              <a:rPr lang="en-US" sz="2400" dirty="0" smtClean="0">
                <a:solidFill>
                  <a:schemeClr val="bg1"/>
                </a:solidFill>
              </a:rPr>
              <a:t>which means </a:t>
            </a:r>
            <a:r>
              <a:rPr lang="en-US" sz="2400" b="1" dirty="0" smtClean="0">
                <a:solidFill>
                  <a:srgbClr val="FFFF00"/>
                </a:solidFill>
              </a:rPr>
              <a:t>to turn the mind towards </a:t>
            </a:r>
            <a:r>
              <a:rPr lang="en-US" sz="2400" dirty="0" smtClean="0">
                <a:solidFill>
                  <a:schemeClr val="bg1"/>
                </a:solidFill>
              </a:rPr>
              <a:t>. </a:t>
            </a:r>
          </a:p>
          <a:p>
            <a:r>
              <a:rPr lang="en-US" sz="2400" dirty="0" smtClean="0">
                <a:solidFill>
                  <a:schemeClr val="bg1"/>
                </a:solidFill>
              </a:rPr>
              <a:t>The primary goal of advertising is to attract attention of audience and induce them to purchase advertising products and services.</a:t>
            </a:r>
          </a:p>
          <a:p>
            <a:pPr algn="ctr"/>
            <a:endParaRPr lang="en-US" sz="2400" dirty="0">
              <a:solidFill>
                <a:schemeClr val="bg1"/>
              </a:solidFill>
              <a:latin typeface="Aharoni" pitchFamily="2" charset="-79"/>
              <a:cs typeface="Aharoni" pitchFamily="2" charset="-79"/>
            </a:endParaRPr>
          </a:p>
          <a:p>
            <a:pPr algn="ctr"/>
            <a:endParaRPr lang="en-US" sz="2400" dirty="0" smtClean="0">
              <a:solidFill>
                <a:schemeClr val="bg1"/>
              </a:solidFill>
              <a:latin typeface="Aharoni" pitchFamily="2" charset="-79"/>
              <a:cs typeface="Aharoni" pitchFamily="2" charset="-79"/>
            </a:endParaRPr>
          </a:p>
          <a:p>
            <a:r>
              <a:rPr lang="en-US" sz="2400" dirty="0" smtClean="0">
                <a:solidFill>
                  <a:srgbClr val="FF0000"/>
                </a:solidFill>
                <a:latin typeface="Aharoni" pitchFamily="2" charset="-79"/>
                <a:cs typeface="Aharoni" pitchFamily="2" charset="-79"/>
              </a:rPr>
              <a:t>Definition:- </a:t>
            </a:r>
            <a:r>
              <a:rPr lang="en-US" sz="2400" dirty="0" smtClean="0"/>
              <a:t>       </a:t>
            </a:r>
            <a:r>
              <a:rPr lang="en-US" sz="2400" b="1" dirty="0" smtClean="0">
                <a:solidFill>
                  <a:srgbClr val="FFFF00"/>
                </a:solidFill>
              </a:rPr>
              <a:t>Definition AMA defines</a:t>
            </a:r>
            <a:r>
              <a:rPr lang="en-US" sz="2400" dirty="0" smtClean="0">
                <a:solidFill>
                  <a:srgbClr val="FFFF00"/>
                </a:solidFill>
              </a:rPr>
              <a:t> </a:t>
            </a:r>
            <a:r>
              <a:rPr lang="en-US" sz="2400" dirty="0" smtClean="0"/>
              <a:t>(American Marketing </a:t>
            </a:r>
          </a:p>
          <a:p>
            <a:r>
              <a:rPr lang="en-US" sz="2400" dirty="0" smtClean="0"/>
              <a:t>                                                                             Association)</a:t>
            </a:r>
          </a:p>
          <a:p>
            <a:r>
              <a:rPr lang="en-US" sz="2400" dirty="0" smtClean="0"/>
              <a:t>                              “Any </a:t>
            </a:r>
            <a:r>
              <a:rPr lang="en-US" sz="2400" b="1" u="sng" dirty="0" smtClean="0">
                <a:solidFill>
                  <a:srgbClr val="FFFF00"/>
                </a:solidFill>
              </a:rPr>
              <a:t>paid form</a:t>
            </a:r>
            <a:r>
              <a:rPr lang="en-US" sz="2400" u="sng" dirty="0" smtClean="0">
                <a:solidFill>
                  <a:srgbClr val="FFFF00"/>
                </a:solidFill>
              </a:rPr>
              <a:t> </a:t>
            </a:r>
            <a:r>
              <a:rPr lang="en-US" sz="2400" dirty="0" smtClean="0"/>
              <a:t>of </a:t>
            </a:r>
            <a:r>
              <a:rPr lang="en-US" sz="2400" b="1" u="sng" dirty="0" smtClean="0">
                <a:solidFill>
                  <a:srgbClr val="FFFF00"/>
                </a:solidFill>
              </a:rPr>
              <a:t>Non personal presentation</a:t>
            </a:r>
            <a:r>
              <a:rPr lang="en-US" sz="2400" dirty="0" smtClean="0">
                <a:solidFill>
                  <a:srgbClr val="FFFF00"/>
                </a:solidFill>
              </a:rPr>
              <a:t>,       </a:t>
            </a:r>
          </a:p>
          <a:p>
            <a:r>
              <a:rPr lang="en-US" sz="2400" dirty="0" smtClean="0"/>
              <a:t>                                Promotion of </a:t>
            </a:r>
            <a:r>
              <a:rPr lang="en-US" sz="2400" b="1" u="sng" dirty="0" smtClean="0">
                <a:solidFill>
                  <a:srgbClr val="FFFF00"/>
                </a:solidFill>
              </a:rPr>
              <a:t>ideas, goods and service</a:t>
            </a:r>
            <a:r>
              <a:rPr lang="en-US" sz="2400" u="sng" dirty="0" smtClean="0">
                <a:solidFill>
                  <a:srgbClr val="FFFF00"/>
                </a:solidFill>
              </a:rPr>
              <a:t> </a:t>
            </a:r>
            <a:r>
              <a:rPr lang="en-US" sz="2400" dirty="0" smtClean="0"/>
              <a:t>by an </a:t>
            </a:r>
          </a:p>
          <a:p>
            <a:r>
              <a:rPr lang="en-US" sz="2400" b="1" dirty="0" smtClean="0"/>
              <a:t>                                </a:t>
            </a:r>
            <a:r>
              <a:rPr lang="en-US" sz="2400" b="1" u="sng" dirty="0" smtClean="0">
                <a:solidFill>
                  <a:srgbClr val="FFFF00"/>
                </a:solidFill>
              </a:rPr>
              <a:t>indentified sponsor.” </a:t>
            </a:r>
            <a:endParaRPr lang="en-US" sz="2400" u="sng" dirty="0" smtClean="0">
              <a:solidFill>
                <a:srgbClr val="FFFF00"/>
              </a:solidFill>
            </a:endParaRPr>
          </a:p>
          <a:p>
            <a:pPr algn="ctr"/>
            <a:endParaRPr lang="en-US" sz="24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304800" y="1290935"/>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Q.4 Green Advertising:-</a:t>
            </a:r>
            <a:endParaRPr lang="en-US" sz="2400" dirty="0"/>
          </a:p>
        </p:txBody>
      </p:sp>
      <p:sp>
        <p:nvSpPr>
          <p:cNvPr id="4" name="TextBox 3"/>
          <p:cNvSpPr txBox="1"/>
          <p:nvPr/>
        </p:nvSpPr>
        <p:spPr>
          <a:xfrm>
            <a:off x="228600" y="1981200"/>
            <a:ext cx="8534400" cy="1938992"/>
          </a:xfrm>
          <a:prstGeom prst="rect">
            <a:avLst/>
          </a:prstGeom>
          <a:solidFill>
            <a:schemeClr val="accent2"/>
          </a:solidFill>
        </p:spPr>
        <p:txBody>
          <a:bodyPr wrap="square" rtlCol="0">
            <a:spAutoFit/>
          </a:bodyPr>
          <a:lstStyle/>
          <a:p>
            <a:pPr algn="ctr"/>
            <a:r>
              <a:rPr lang="en-US" sz="2400" dirty="0" smtClean="0">
                <a:solidFill>
                  <a:srgbClr val="FFFF00"/>
                </a:solidFill>
                <a:latin typeface="Aharoni" pitchFamily="2" charset="-79"/>
                <a:cs typeface="Aharoni" pitchFamily="2" charset="-79"/>
              </a:rPr>
              <a:t>Meaning:- </a:t>
            </a:r>
          </a:p>
          <a:p>
            <a:pPr>
              <a:buFont typeface="Wingdings" pitchFamily="2" charset="2"/>
              <a:buChar char="Ø"/>
            </a:pPr>
            <a:r>
              <a:rPr lang="en-US" sz="2400" dirty="0" smtClean="0">
                <a:solidFill>
                  <a:schemeClr val="bg1"/>
                </a:solidFill>
                <a:latin typeface="Aharoni" pitchFamily="2" charset="-79"/>
                <a:cs typeface="Aharoni" pitchFamily="2" charset="-79"/>
              </a:rPr>
              <a:t>Environmentally free  and Save Environment ad campaign </a:t>
            </a:r>
          </a:p>
          <a:p>
            <a:pPr>
              <a:buFont typeface="Wingdings" pitchFamily="2" charset="2"/>
              <a:buChar char="Ø"/>
            </a:pPr>
            <a:r>
              <a:rPr lang="en-US" sz="2400" dirty="0" smtClean="0">
                <a:solidFill>
                  <a:schemeClr val="bg1"/>
                </a:solidFill>
                <a:latin typeface="Aharoni" pitchFamily="2" charset="-79"/>
                <a:cs typeface="Aharoni" pitchFamily="2" charset="-79"/>
              </a:rPr>
              <a:t> </a:t>
            </a:r>
          </a:p>
          <a:p>
            <a:endParaRPr lang="en-US" sz="2400" dirty="0" smtClean="0">
              <a:solidFill>
                <a:schemeClr val="bg1"/>
              </a:solidFill>
              <a:latin typeface="Aharoni" pitchFamily="2" charset="-79"/>
              <a:cs typeface="Aharoni" pitchFamily="2" charset="-79"/>
            </a:endParaRPr>
          </a:p>
        </p:txBody>
      </p:sp>
      <p:sp>
        <p:nvSpPr>
          <p:cNvPr id="5" name="TextBox 4"/>
          <p:cNvSpPr txBox="1"/>
          <p:nvPr/>
        </p:nvSpPr>
        <p:spPr>
          <a:xfrm>
            <a:off x="228600" y="3810000"/>
            <a:ext cx="8534400" cy="461665"/>
          </a:xfrm>
          <a:prstGeom prst="rect">
            <a:avLst/>
          </a:prstGeom>
          <a:solidFill>
            <a:schemeClr val="accent2"/>
          </a:solidFill>
        </p:spPr>
        <p:txBody>
          <a:bodyPr wrap="square" rtlCol="0">
            <a:spAutoFit/>
          </a:bodyPr>
          <a:lstStyle/>
          <a:p>
            <a:pPr>
              <a:buFont typeface="Wingdings" pitchFamily="2" charset="2"/>
              <a:buChar char="Ø"/>
            </a:pPr>
            <a:endParaRPr lang="en-US" sz="24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04800" y="1000780"/>
            <a:ext cx="85344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b="1" dirty="0" smtClean="0"/>
              <a:t>Common Green Marketing/Advertising Claims</a:t>
            </a:r>
            <a:endParaRPr lang="en-US" sz="2800" dirty="0"/>
          </a:p>
        </p:txBody>
      </p:sp>
      <p:sp>
        <p:nvSpPr>
          <p:cNvPr id="4" name="TextBox 3"/>
          <p:cNvSpPr txBox="1"/>
          <p:nvPr/>
        </p:nvSpPr>
        <p:spPr>
          <a:xfrm>
            <a:off x="304800" y="1721108"/>
            <a:ext cx="8534400" cy="4832092"/>
          </a:xfrm>
          <a:prstGeom prst="rect">
            <a:avLst/>
          </a:prstGeom>
          <a:solidFill>
            <a:schemeClr val="accent2"/>
          </a:solidFill>
        </p:spPr>
        <p:txBody>
          <a:bodyPr wrap="square" rtlCol="0">
            <a:spAutoFit/>
          </a:bodyPr>
          <a:lstStyle/>
          <a:p>
            <a:pPr marL="514350" lvl="0" indent="-514350">
              <a:buFont typeface="+mj-lt"/>
              <a:buAutoNum type="arabicPeriod"/>
            </a:pPr>
            <a:r>
              <a:rPr lang="en-US" sz="2800" b="1" dirty="0" smtClean="0">
                <a:solidFill>
                  <a:schemeClr val="bg1"/>
                </a:solidFill>
              </a:rPr>
              <a:t>Free of claim:-  free of harmless and risk of life </a:t>
            </a:r>
          </a:p>
          <a:p>
            <a:pPr marL="514350" lvl="0" indent="-514350">
              <a:buFont typeface="+mj-lt"/>
              <a:buAutoNum type="arabicPeriod"/>
            </a:pPr>
            <a:r>
              <a:rPr lang="en-US" sz="2800" b="1" dirty="0" smtClean="0">
                <a:solidFill>
                  <a:schemeClr val="bg1"/>
                </a:solidFill>
              </a:rPr>
              <a:t>VOC-Free:- Volatile organic compound – Paint,</a:t>
            </a:r>
          </a:p>
          <a:p>
            <a:pPr marL="514350" lvl="0" indent="-514350">
              <a:buFont typeface="+mj-lt"/>
              <a:buAutoNum type="arabicPeriod"/>
            </a:pPr>
            <a:r>
              <a:rPr lang="en-US" sz="2800" b="1" dirty="0" smtClean="0">
                <a:solidFill>
                  <a:schemeClr val="bg1"/>
                </a:solidFill>
              </a:rPr>
              <a:t>Non-Toxic:-  Safe for both human and environment </a:t>
            </a:r>
          </a:p>
          <a:p>
            <a:pPr marL="514350" lvl="0" indent="-514350">
              <a:buFont typeface="+mj-lt"/>
              <a:buAutoNum type="arabicPeriod"/>
            </a:pPr>
            <a:r>
              <a:rPr lang="en-US" sz="2800" b="1" dirty="0" smtClean="0">
                <a:solidFill>
                  <a:schemeClr val="bg1"/>
                </a:solidFill>
              </a:rPr>
              <a:t>Ozone friendly:- </a:t>
            </a:r>
          </a:p>
          <a:p>
            <a:pPr marL="514350" lvl="0" indent="-514350">
              <a:buFont typeface="+mj-lt"/>
              <a:buAutoNum type="arabicPeriod"/>
            </a:pPr>
            <a:r>
              <a:rPr lang="en-US" sz="2800" b="1" dirty="0" smtClean="0">
                <a:solidFill>
                  <a:schemeClr val="bg1"/>
                </a:solidFill>
              </a:rPr>
              <a:t>Biodegradable:- Products or packaging is biodegradable</a:t>
            </a:r>
          </a:p>
          <a:p>
            <a:pPr marL="514350" lvl="0" indent="-514350">
              <a:buFont typeface="+mj-lt"/>
              <a:buAutoNum type="arabicPeriod"/>
            </a:pPr>
            <a:r>
              <a:rPr lang="en-US" sz="2800" b="1" dirty="0" smtClean="0">
                <a:solidFill>
                  <a:schemeClr val="bg1"/>
                </a:solidFill>
              </a:rPr>
              <a:t>Recyclable and recycled products:- It should Recyclable and recycled </a:t>
            </a:r>
          </a:p>
          <a:p>
            <a:pPr marL="514350" lvl="0" indent="-514350">
              <a:buFont typeface="+mj-lt"/>
              <a:buAutoNum type="arabicPeriod"/>
            </a:pPr>
            <a:r>
              <a:rPr lang="en-US" sz="2800" b="1" dirty="0" smtClean="0">
                <a:solidFill>
                  <a:schemeClr val="bg1"/>
                </a:solidFill>
              </a:rPr>
              <a:t>Carbon offset claims:-Reduce green house effect.</a:t>
            </a:r>
          </a:p>
          <a:p>
            <a:pPr marL="514350" lvl="0" indent="-514350">
              <a:buFont typeface="+mj-lt"/>
              <a:buAutoNum type="arabicPeriod"/>
            </a:pPr>
            <a:r>
              <a:rPr lang="en-US" sz="2800" b="1" dirty="0" smtClean="0">
                <a:solidFill>
                  <a:schemeClr val="bg1"/>
                </a:solidFill>
              </a:rPr>
              <a:t>Renewable Claims :- Renewable material and renewable energy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7" cy="6858000"/>
          </a:xfrm>
        </p:spPr>
      </p:pic>
      <p:sp>
        <p:nvSpPr>
          <p:cNvPr id="3" name="TextBox 2"/>
          <p:cNvSpPr txBox="1"/>
          <p:nvPr/>
        </p:nvSpPr>
        <p:spPr>
          <a:xfrm>
            <a:off x="838200" y="1295400"/>
            <a:ext cx="7620000" cy="3539430"/>
          </a:xfrm>
          <a:prstGeom prst="rect">
            <a:avLst/>
          </a:prstGeom>
          <a:solidFill>
            <a:schemeClr val="accent2"/>
          </a:solidFill>
        </p:spPr>
        <p:txBody>
          <a:bodyPr wrap="square" rtlCol="0">
            <a:spAutoFit/>
          </a:bodyPr>
          <a:lstStyle/>
          <a:p>
            <a:pPr marL="514350" lvl="0" indent="-514350">
              <a:buFont typeface="+mj-lt"/>
              <a:buAutoNum type="arabicPeriod"/>
            </a:pPr>
            <a:r>
              <a:rPr lang="en-US" sz="2800" b="1" dirty="0" smtClean="0">
                <a:solidFill>
                  <a:schemeClr val="bg1"/>
                </a:solidFill>
              </a:rPr>
              <a:t>Free of claim:-  free of harmless and risk of life</a:t>
            </a:r>
          </a:p>
          <a:p>
            <a:pPr marL="514350" lvl="0" indent="-514350">
              <a:buFont typeface="+mj-lt"/>
              <a:buAutoNum type="arabicPeriod"/>
            </a:pPr>
            <a:endParaRPr lang="en-US" sz="2800" b="1" dirty="0" smtClean="0">
              <a:solidFill>
                <a:schemeClr val="bg1"/>
              </a:solidFill>
            </a:endParaRPr>
          </a:p>
          <a:p>
            <a:r>
              <a:rPr lang="en-US" sz="2800" b="1" dirty="0" smtClean="0">
                <a:solidFill>
                  <a:schemeClr val="bg1"/>
                </a:solidFill>
              </a:rPr>
              <a:t>Companies may make a point to let the consumers know that their products are "free of” any harmless chemical or other ingredient that poses a risk to their health or lives.</a:t>
            </a:r>
            <a:endParaRPr lang="en-US" sz="2800" dirty="0" smtClean="0">
              <a:solidFill>
                <a:schemeClr val="bg1"/>
              </a:solidFill>
            </a:endParaRPr>
          </a:p>
          <a:p>
            <a:r>
              <a:rPr lang="en-US" sz="2800" dirty="0" smtClean="0"/>
              <a:t/>
            </a:r>
            <a:br>
              <a:rPr lang="en-US" sz="2800" dirty="0" smtClean="0"/>
            </a:br>
            <a:r>
              <a:rPr lang="en-US" sz="2800" b="1" dirty="0" smtClean="0">
                <a:solidFill>
                  <a:schemeClr val="bg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64168"/>
            <a:ext cx="9144000" cy="6922168"/>
          </a:xfrm>
        </p:spPr>
      </p:pic>
      <p:sp>
        <p:nvSpPr>
          <p:cNvPr id="3" name="TextBox 2"/>
          <p:cNvSpPr txBox="1"/>
          <p:nvPr/>
        </p:nvSpPr>
        <p:spPr>
          <a:xfrm>
            <a:off x="609600" y="685800"/>
            <a:ext cx="8229600" cy="523220"/>
          </a:xfrm>
          <a:prstGeom prst="rect">
            <a:avLst/>
          </a:prstGeom>
          <a:solidFill>
            <a:schemeClr val="accent2"/>
          </a:solidFill>
        </p:spPr>
        <p:txBody>
          <a:bodyPr wrap="square" rtlCol="0">
            <a:spAutoFit/>
          </a:bodyPr>
          <a:lstStyle/>
          <a:p>
            <a:pPr marL="514350" lvl="0" indent="-514350"/>
            <a:r>
              <a:rPr lang="en-US" sz="2800" b="1" dirty="0" smtClean="0">
                <a:solidFill>
                  <a:schemeClr val="bg1"/>
                </a:solidFill>
              </a:rPr>
              <a:t>2.VOC-Free:- Volatile organic compound </a:t>
            </a:r>
          </a:p>
        </p:txBody>
      </p:sp>
      <p:sp>
        <p:nvSpPr>
          <p:cNvPr id="4" name="TextBox 3"/>
          <p:cNvSpPr txBox="1"/>
          <p:nvPr/>
        </p:nvSpPr>
        <p:spPr>
          <a:xfrm>
            <a:off x="1066800" y="1676400"/>
            <a:ext cx="7848600" cy="526297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800" dirty="0" smtClean="0">
                <a:latin typeface="Aharoni" pitchFamily="2" charset="-79"/>
                <a:cs typeface="Aharoni" pitchFamily="2" charset="-79"/>
              </a:rPr>
              <a:t>Some products are labeled as "low-VOC" or "VOC-free." VOCs (volatile organic compounds) which are found in paint, household cleaning products, floor polishes, charcoal lighter fluid, windshield wiper fluid, and some hair styling products, among other products. VOCs are emitted as gases, and may cause smog by contributing to ground-level ozone formation, or have negative effects on the health of users.</a:t>
            </a:r>
          </a:p>
          <a:p>
            <a:r>
              <a:rPr lang="en-US" sz="2800" dirty="0" smtClean="0">
                <a:latin typeface="Aharoni" pitchFamily="2" charset="-79"/>
                <a:cs typeface="Aharoni" pitchFamily="2" charset="-79"/>
              </a:rPr>
              <a:t/>
            </a:r>
            <a:br>
              <a:rPr lang="en-US" sz="2800" dirty="0" smtClean="0">
                <a:latin typeface="Aharoni" pitchFamily="2" charset="-79"/>
                <a:cs typeface="Aharoni" pitchFamily="2" charset="-79"/>
              </a:rPr>
            </a:br>
            <a:endParaRPr lang="en-US" sz="2800" dirty="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1384995"/>
          </a:xfrm>
          <a:prstGeom prst="rect">
            <a:avLst/>
          </a:prstGeom>
          <a:solidFill>
            <a:schemeClr val="accent2"/>
          </a:solidFill>
        </p:spPr>
        <p:txBody>
          <a:bodyPr wrap="square" rtlCol="0">
            <a:spAutoFit/>
          </a:bodyPr>
          <a:lstStyle/>
          <a:p>
            <a:pPr marL="514350" lvl="0" indent="-514350"/>
            <a:r>
              <a:rPr lang="en-US" sz="2800" b="1" dirty="0" smtClean="0">
                <a:solidFill>
                  <a:schemeClr val="bg1"/>
                </a:solidFill>
              </a:rPr>
              <a:t>3. Non-Toxic:-  Safe for both human and environment </a:t>
            </a:r>
          </a:p>
          <a:p>
            <a:pPr marL="514350" indent="-514350"/>
            <a:endParaRPr lang="en-US" sz="2800" b="1" dirty="0" smtClean="0">
              <a:solidFill>
                <a:schemeClr val="bg1"/>
              </a:solidFill>
            </a:endParaRPr>
          </a:p>
        </p:txBody>
      </p:sp>
      <p:sp>
        <p:nvSpPr>
          <p:cNvPr id="5" name="TextBox 4"/>
          <p:cNvSpPr txBox="1"/>
          <p:nvPr/>
        </p:nvSpPr>
        <p:spPr>
          <a:xfrm>
            <a:off x="1219200" y="3505200"/>
            <a:ext cx="7924800" cy="224676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b="1" dirty="0" smtClean="0"/>
              <a:t>Marketers may state that their product is "non-toxic" - safe for both humans and environment. </a:t>
            </a:r>
            <a:endParaRPr lang="en-US" sz="2800" dirty="0" smtClean="0"/>
          </a:p>
          <a:p>
            <a:r>
              <a:rPr lang="en-US" sz="2800" dirty="0" smtClean="0"/>
              <a:t/>
            </a:r>
            <a:br>
              <a:rPr lang="en-US" sz="2800" dirty="0" smtClean="0"/>
            </a:br>
            <a:endParaRPr lang="en-US" sz="2800" b="1" dirty="0" smtClean="0">
              <a:solidFill>
                <a:schemeClr val="bg1"/>
              </a:solidFill>
            </a:endParaRP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569386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514350" lvl="0" indent="-514350"/>
            <a:r>
              <a:rPr lang="en-US" sz="2800" b="1" dirty="0" smtClean="0">
                <a:solidFill>
                  <a:schemeClr val="bg1"/>
                </a:solidFill>
              </a:rPr>
              <a:t>4. Ozone friendly:-</a:t>
            </a:r>
          </a:p>
          <a:p>
            <a:r>
              <a:rPr lang="en-US" sz="2800" b="1" dirty="0" smtClean="0"/>
              <a:t>The ozone layer in the upper atmosphere prevents harmful radiation from the sun from reaching the earth. But ozone at ground level forms smog and can cause serious breathing problems for some people.</a:t>
            </a:r>
            <a:endParaRPr lang="en-US" sz="2800" dirty="0" smtClean="0"/>
          </a:p>
          <a:p>
            <a:r>
              <a:rPr lang="en-US" sz="2800" i="1" dirty="0" smtClean="0"/>
              <a:t>A company may state that its products are 'Ozone-friendly" or "Ozone-safe"- its products do not harm the upper ozone layer and the air at ground level.</a:t>
            </a:r>
            <a:endParaRPr lang="en-US" sz="2800" dirty="0" smtClean="0"/>
          </a:p>
          <a:p>
            <a:r>
              <a:rPr lang="en-US" sz="2800" dirty="0" smtClean="0"/>
              <a:t/>
            </a:r>
            <a:br>
              <a:rPr lang="en-US" sz="2800" dirty="0" smtClean="0"/>
            </a:br>
            <a:r>
              <a:rPr lang="en-US" sz="2800" b="1" dirty="0" smtClean="0">
                <a:solidFill>
                  <a:schemeClr val="bg1"/>
                </a:solidFill>
              </a:rPr>
              <a:t> </a:t>
            </a:r>
          </a:p>
          <a:p>
            <a:pPr marL="514350" indent="-514350"/>
            <a:endParaRPr lang="en-US" sz="2800" b="1" dirty="0" smtClean="0">
              <a:solidFill>
                <a:schemeClr val="bg1"/>
              </a:solidFill>
            </a:endParaRP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5486" cy="6858000"/>
          </a:xfrm>
        </p:spPr>
      </p:pic>
      <p:sp>
        <p:nvSpPr>
          <p:cNvPr id="4" name="TextBox 3"/>
          <p:cNvSpPr txBox="1"/>
          <p:nvPr/>
        </p:nvSpPr>
        <p:spPr>
          <a:xfrm>
            <a:off x="838200" y="1066800"/>
            <a:ext cx="7924800" cy="954107"/>
          </a:xfrm>
          <a:prstGeom prst="rect">
            <a:avLst/>
          </a:prstGeom>
          <a:solidFill>
            <a:schemeClr val="accent2"/>
          </a:solidFill>
        </p:spPr>
        <p:txBody>
          <a:bodyPr wrap="square" rtlCol="0">
            <a:spAutoFit/>
          </a:bodyPr>
          <a:lstStyle/>
          <a:p>
            <a:pPr marL="514350" lvl="0" indent="-514350"/>
            <a:r>
              <a:rPr lang="en-US" sz="2800" b="1" dirty="0" smtClean="0">
                <a:solidFill>
                  <a:schemeClr val="bg1"/>
                </a:solidFill>
              </a:rPr>
              <a:t>5.Biodegradable:- Products or packaging is biodegradable</a:t>
            </a:r>
          </a:p>
        </p:txBody>
      </p:sp>
      <p:sp>
        <p:nvSpPr>
          <p:cNvPr id="5" name="TextBox 4"/>
          <p:cNvSpPr txBox="1"/>
          <p:nvPr/>
        </p:nvSpPr>
        <p:spPr>
          <a:xfrm>
            <a:off x="685800" y="2667000"/>
            <a:ext cx="7924800" cy="353943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dirty="0" smtClean="0"/>
              <a:t>A company may state that its product or packaging is biodegradable Something that's biodegradable, like food or leaves, breaks down and decomposes into elements found in nature when it's exposed to light, air, moisture, certain bacteria, or other organisms.</a:t>
            </a:r>
          </a:p>
          <a:p>
            <a:r>
              <a:rPr lang="en-US" sz="2800" dirty="0" smtClean="0"/>
              <a:t/>
            </a:r>
            <a:br>
              <a:rPr lang="en-US" sz="2800" dirty="0" smtClean="0"/>
            </a:br>
            <a:endParaRPr lang="en-US" sz="2800" b="1" dirty="0" smtClean="0">
              <a:solidFill>
                <a:schemeClr val="bg1"/>
              </a:solidFill>
            </a:endParaRPr>
          </a:p>
          <a:p>
            <a:pPr marL="514350" indent="-514350"/>
            <a:endParaRPr lang="en-US" sz="28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678</TotalTime>
  <Words>682</Words>
  <Application>Microsoft Office PowerPoint</Application>
  <PresentationFormat>On-screen Show (4:3)</PresentationFormat>
  <Paragraphs>73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79</cp:revision>
  <dcterms:created xsi:type="dcterms:W3CDTF">2020-06-02T07:05:21Z</dcterms:created>
  <dcterms:modified xsi:type="dcterms:W3CDTF">2021-06-27T12:13:08Z</dcterms:modified>
</cp:coreProperties>
</file>